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4" r:id="rId3"/>
    <p:sldId id="307" r:id="rId4"/>
    <p:sldId id="306" r:id="rId5"/>
    <p:sldId id="304" r:id="rId6"/>
    <p:sldId id="303"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0066"/>
    <a:srgbClr val="2929C1"/>
    <a:srgbClr val="522CBE"/>
    <a:srgbClr val="33CC33"/>
    <a:srgbClr val="FBBB05"/>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5BF4B6-3DA8-4D24-8671-55CB6024AC7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8393E81-16B3-4B51-AE6F-1B9DBD3E2B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4624D17-9255-4E66-987B-EB706C9289BF}"/>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9067CE6E-7B76-42C7-A957-55DC9171C5C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696D54-5277-4488-A142-A6730953FC77}"/>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187565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48C2A6-E775-4946-910E-D01750E4B36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AE3D3EA-42C9-42A2-9221-08FE051CEAF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BAC644-1E34-43FF-997B-9BC9C68615B6}"/>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D2D6F807-7447-41A5-9577-5F6F22BB1A2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396BE00-F1D7-4508-8EF1-A9D30760E9CC}"/>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390647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9E23A3E-F02B-43A5-BB47-ACCCA6226FE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5F9FE5B-813E-474E-9E5A-99BA829FF03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EF8435C-08C7-4786-91C1-17E3CACDF15B}"/>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BF68EBF1-8BC2-4464-AAAC-7E3EE33B01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43673D3-F03C-4129-8797-6BBD5DFF907E}"/>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172194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4FC262-413F-48B7-8554-0ECF9FAE3AF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E19A69D-C91E-4DB8-9AC6-6D4EC937804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40D056-09F9-4A4C-9CE2-C61F3AC3C000}"/>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626072A3-AC13-47E4-91B9-90141E87A8D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7B4B5E-93E4-4A1E-9BF3-49F01D353F9B}"/>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322390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4803EE-B5BE-4164-BC8C-ECAA5A11FBB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F5D20E6-47F8-4DE6-A346-3234E1022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0FE4532-098F-45BC-9F0D-3BF5110EE5B3}"/>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CF84F036-3E74-49A7-B1B4-2DF8A086B1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4F2CC5B-33A6-45EE-9B29-8E3A78F0A58D}"/>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27461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E7AE21-DF2D-494C-83CC-DE61BB37088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50A206C-D2F3-472E-947D-9A129C65DF4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EE3DC81-37AC-4F39-97D8-5622A999BCF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5B82C2B-A78D-4DB2-BEB5-9EF1E234585D}"/>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6" name="Нижний колонтитул 5">
            <a:extLst>
              <a:ext uri="{FF2B5EF4-FFF2-40B4-BE49-F238E27FC236}">
                <a16:creationId xmlns:a16="http://schemas.microsoft.com/office/drawing/2014/main" id="{8A92BE2C-6C9E-429B-877D-1590BB89054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F6F867-36C1-43C9-B47D-6EE07FCBA9EB}"/>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159411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049BAF-074F-4498-8DDA-8E0B9D54499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CFD2CFB-7067-4BD1-A086-BC5AAF5F53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56BCAB0-8747-45CE-B796-FC8F46A5C1A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D859E51-281A-4ED4-9A2C-EFA77CB77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A913D25-B36A-46F7-8F7E-F58EC4AEC0A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CE305D7-FBC9-4254-B1ED-60186DFBC089}"/>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8" name="Нижний колонтитул 7">
            <a:extLst>
              <a:ext uri="{FF2B5EF4-FFF2-40B4-BE49-F238E27FC236}">
                <a16:creationId xmlns:a16="http://schemas.microsoft.com/office/drawing/2014/main" id="{19E8C6A9-F492-4B2F-8994-0400A265293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EDDFFE5-E740-4CE8-98FD-181DB45D0243}"/>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83967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20CA26-407E-4324-8500-C6618D09F27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3F1D0D3-CC08-4003-A97A-585480486888}"/>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4" name="Нижний колонтитул 3">
            <a:extLst>
              <a:ext uri="{FF2B5EF4-FFF2-40B4-BE49-F238E27FC236}">
                <a16:creationId xmlns:a16="http://schemas.microsoft.com/office/drawing/2014/main" id="{F237CD91-4159-419D-8D46-23011122614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94DAE3E-2FBF-4842-B3FF-CA3575CFB8F8}"/>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271202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3DDE5E4-B557-45DB-8095-275BBB007CC8}"/>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3" name="Нижний колонтитул 2">
            <a:extLst>
              <a:ext uri="{FF2B5EF4-FFF2-40B4-BE49-F238E27FC236}">
                <a16:creationId xmlns:a16="http://schemas.microsoft.com/office/drawing/2014/main" id="{DA72F471-9E28-4151-9D1A-E4130B5796A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408B325-62B0-4D28-BDA7-1C4C7C8C8372}"/>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13528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183C3D-CF5D-41FC-809D-D512E9170D8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BEED21E-580E-4B7C-8206-B46A5FB4E6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D5A5580-5536-4292-8F59-5D8F2892B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8A98CA6-2FC5-48CA-8F1A-F8DBB248597F}"/>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6" name="Нижний колонтитул 5">
            <a:extLst>
              <a:ext uri="{FF2B5EF4-FFF2-40B4-BE49-F238E27FC236}">
                <a16:creationId xmlns:a16="http://schemas.microsoft.com/office/drawing/2014/main" id="{DFD87E92-4747-42FA-9562-838328AE28D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324C975-B668-4F3B-ABD3-3CF03AE17FBC}"/>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99282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AE8A73-6912-4740-B24D-552D85DD266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55D2AF3-4445-4D58-97C1-BEAA36BAF3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3ED3369-D0FE-4B24-9464-A9785AD3A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5A232E3-6068-4E89-B063-0E8C6620D3ED}"/>
              </a:ext>
            </a:extLst>
          </p:cNvPr>
          <p:cNvSpPr>
            <a:spLocks noGrp="1"/>
          </p:cNvSpPr>
          <p:nvPr>
            <p:ph type="dt" sz="half" idx="10"/>
          </p:nvPr>
        </p:nvSpPr>
        <p:spPr/>
        <p:txBody>
          <a:bodyPr/>
          <a:lstStyle/>
          <a:p>
            <a:fld id="{013C34B8-6C78-4987-99AE-BA7AA9C2C6B4}" type="datetimeFigureOut">
              <a:rPr lang="ru-RU" smtClean="0"/>
              <a:t>04.12.2023</a:t>
            </a:fld>
            <a:endParaRPr lang="ru-RU"/>
          </a:p>
        </p:txBody>
      </p:sp>
      <p:sp>
        <p:nvSpPr>
          <p:cNvPr id="6" name="Нижний колонтитул 5">
            <a:extLst>
              <a:ext uri="{FF2B5EF4-FFF2-40B4-BE49-F238E27FC236}">
                <a16:creationId xmlns:a16="http://schemas.microsoft.com/office/drawing/2014/main" id="{835D45ED-E03B-4965-B7C8-A2816FAD81E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4C6AB95-A875-4E9E-971C-D2274F6E0E76}"/>
              </a:ext>
            </a:extLst>
          </p:cNvPr>
          <p:cNvSpPr>
            <a:spLocks noGrp="1"/>
          </p:cNvSpPr>
          <p:nvPr>
            <p:ph type="sldNum" sz="quarter" idx="12"/>
          </p:nvPr>
        </p:nvSpPr>
        <p:spPr/>
        <p:txBody>
          <a:bodyPr/>
          <a:lstStyle/>
          <a:p>
            <a:fld id="{EEB703FA-9057-49EB-8200-9B2596887826}" type="slidenum">
              <a:rPr lang="ru-RU" smtClean="0"/>
              <a:t>‹#›</a:t>
            </a:fld>
            <a:endParaRPr lang="ru-RU"/>
          </a:p>
        </p:txBody>
      </p:sp>
    </p:spTree>
    <p:extLst>
      <p:ext uri="{BB962C8B-B14F-4D97-AF65-F5344CB8AC3E}">
        <p14:creationId xmlns:p14="http://schemas.microsoft.com/office/powerpoint/2010/main" val="345617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98B93B-D549-4C8A-89E8-15D61FBB7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B10D078-784C-4CDB-B460-536A56E068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C83049-15DC-4CBC-88B6-4D231C4FB4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C34B8-6C78-4987-99AE-BA7AA9C2C6B4}" type="datetimeFigureOut">
              <a:rPr lang="ru-RU" smtClean="0"/>
              <a:t>04.12.2023</a:t>
            </a:fld>
            <a:endParaRPr lang="ru-RU"/>
          </a:p>
        </p:txBody>
      </p:sp>
      <p:sp>
        <p:nvSpPr>
          <p:cNvPr id="5" name="Нижний колонтитул 4">
            <a:extLst>
              <a:ext uri="{FF2B5EF4-FFF2-40B4-BE49-F238E27FC236}">
                <a16:creationId xmlns:a16="http://schemas.microsoft.com/office/drawing/2014/main" id="{FDE43D93-64BD-4707-B640-B20B06ADB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1D38D9F-341F-40DD-B88A-4BB0E46262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703FA-9057-49EB-8200-9B2596887826}" type="slidenum">
              <a:rPr lang="ru-RU" smtClean="0"/>
              <a:t>‹#›</a:t>
            </a:fld>
            <a:endParaRPr lang="ru-RU"/>
          </a:p>
        </p:txBody>
      </p:sp>
    </p:spTree>
    <p:extLst>
      <p:ext uri="{BB962C8B-B14F-4D97-AF65-F5344CB8AC3E}">
        <p14:creationId xmlns:p14="http://schemas.microsoft.com/office/powerpoint/2010/main" val="139681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8E55A6-3AF7-46CA-A46D-2DF008BD984C}"/>
              </a:ext>
            </a:extLst>
          </p:cNvPr>
          <p:cNvSpPr txBox="1"/>
          <p:nvPr/>
        </p:nvSpPr>
        <p:spPr>
          <a:xfrm>
            <a:off x="1029810" y="350881"/>
            <a:ext cx="10482308" cy="4288353"/>
          </a:xfrm>
          <a:prstGeom prst="rect">
            <a:avLst/>
          </a:prstGeom>
          <a:solidFill>
            <a:schemeClr val="bg1"/>
          </a:solidFill>
          <a:ln w="101600">
            <a:noFill/>
          </a:ln>
        </p:spPr>
        <p:txBody>
          <a:bodyPr wrap="square">
            <a:spAutoFit/>
            <a:scene3d>
              <a:camera prst="orthographicFront"/>
              <a:lightRig rig="threePt" dir="t"/>
            </a:scene3d>
            <a:sp3d extrusionH="57150">
              <a:bevelT w="82550" h="38100" prst="coolSlant"/>
            </a:sp3d>
          </a:bodyPr>
          <a:lstStyle/>
          <a:p>
            <a:pPr algn="ctr">
              <a:spcAft>
                <a:spcPts val="1000"/>
              </a:spcAft>
            </a:pPr>
            <a:r>
              <a:rPr lang="ru-RU" sz="4000" b="1" dirty="0">
                <a:ln w="19050">
                  <a:noFill/>
                </a:ln>
                <a:solidFill>
                  <a:srgbClr val="CC3399"/>
                </a:solidFill>
                <a:latin typeface="Arial" panose="020B0604020202020204" pitchFamily="34" charset="0"/>
                <a:ea typeface="Calibri" panose="020F0502020204030204" pitchFamily="34" charset="0"/>
                <a:cs typeface="Arial" panose="020B0604020202020204" pitchFamily="34" charset="0"/>
              </a:rPr>
              <a:t>Выраженность стереокинетического эффекта у пациентов с врожденной частичной атрофией зрительного нерва и оперированными опухолями головного мозга</a:t>
            </a:r>
          </a:p>
          <a:p>
            <a:pPr algn="ctr">
              <a:spcAft>
                <a:spcPts val="1000"/>
              </a:spcAft>
            </a:pP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Рычкова С.И.</a:t>
            </a:r>
            <a:r>
              <a:rPr lang="ru-RU" sz="2800" b="1" baseline="30000"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1, 2, 3</a:t>
            </a: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 Лавер А.Б.</a:t>
            </a:r>
            <a:r>
              <a:rPr lang="ru-RU" sz="2800" b="1" baseline="30000"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1</a:t>
            </a: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 </a:t>
            </a:r>
          </a:p>
          <a:p>
            <a:pPr algn="ctr">
              <a:spcAft>
                <a:spcPts val="1000"/>
              </a:spcAft>
            </a:pP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Глебова Е.В.</a:t>
            </a:r>
            <a:r>
              <a:rPr lang="ru-RU" sz="2800" b="1" baseline="30000"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4</a:t>
            </a: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a:t>
            </a:r>
            <a:r>
              <a:rPr lang="ru-RU" sz="2800" b="1" baseline="30000"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 </a:t>
            </a:r>
            <a:r>
              <a:rPr lang="ru-RU" sz="28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Курышева Н.И.</a:t>
            </a:r>
            <a:r>
              <a:rPr lang="ru-RU" sz="2800" b="1" baseline="30000"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1</a:t>
            </a:r>
            <a:endParaRPr lang="ru-RU" sz="2000"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163B4A31-7B22-D894-02DA-0A2D07781A7D}"/>
              </a:ext>
            </a:extLst>
          </p:cNvPr>
          <p:cNvSpPr txBox="1"/>
          <p:nvPr/>
        </p:nvSpPr>
        <p:spPr>
          <a:xfrm>
            <a:off x="1624614" y="4909115"/>
            <a:ext cx="9721049" cy="1339469"/>
          </a:xfrm>
          <a:prstGeom prst="rect">
            <a:avLst/>
          </a:prstGeom>
          <a:noFill/>
          <a:ln>
            <a:noFill/>
          </a:ln>
          <a:effectLst/>
          <a:scene3d>
            <a:camera prst="orthographicFront">
              <a:rot lat="0" lon="0" rev="0"/>
            </a:camera>
            <a:lightRig rig="balanced" dir="t">
              <a:rot lat="0" lon="0" rev="8700000"/>
            </a:lightRig>
          </a:scene3d>
          <a:sp3d>
            <a:bevelT w="190500" h="38100"/>
          </a:sp3d>
        </p:spPr>
        <p:txBody>
          <a:bodyPr wrap="square">
            <a:spAutoFit/>
            <a:sp3d extrusionH="57150">
              <a:bevelT w="38100" h="38100"/>
            </a:sp3d>
          </a:bodyPr>
          <a:lstStyle/>
          <a:p>
            <a:pPr algn="just">
              <a:lnSpc>
                <a:spcPct val="115000"/>
              </a:lnSpc>
            </a:pPr>
            <a:r>
              <a:rPr lang="ru-RU"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1 МБУ ИНО ФГБУ ГНЦ ФМБЦ им. А.И. Бурназяна ФМБА России.</a:t>
            </a:r>
          </a:p>
          <a:p>
            <a:pPr algn="just">
              <a:lnSpc>
                <a:spcPct val="115000"/>
              </a:lnSpc>
            </a:pPr>
            <a:r>
              <a:rPr lang="ru-RU"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2 Институт проблем передачи информации им. А.А.Харкевича РАН;</a:t>
            </a:r>
          </a:p>
          <a:p>
            <a:pPr algn="just">
              <a:lnSpc>
                <a:spcPct val="115000"/>
              </a:lnSpc>
            </a:pPr>
            <a:r>
              <a:rPr lang="ru-RU"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3 ФГБОУ ВО РНИМУ им. Н.И. Пирогова</a:t>
            </a:r>
          </a:p>
          <a:p>
            <a:pPr algn="just">
              <a:lnSpc>
                <a:spcPct val="115000"/>
              </a:lnSpc>
            </a:pPr>
            <a:r>
              <a:rPr lang="ru-RU" b="1" dirty="0">
                <a:ln w="9525">
                  <a:noFill/>
                </a:ln>
                <a:solidFill>
                  <a:srgbClr val="CC3399"/>
                </a:solidFill>
                <a:latin typeface="Arial" panose="020B0604020202020204" pitchFamily="34" charset="0"/>
                <a:ea typeface="Calibri" panose="020F0502020204030204" pitchFamily="34" charset="0"/>
                <a:cs typeface="Arial" panose="020B0604020202020204" pitchFamily="34" charset="0"/>
              </a:rPr>
              <a:t>4 НИИ развития мозга и высших достижений РУДН</a:t>
            </a:r>
          </a:p>
        </p:txBody>
      </p:sp>
    </p:spTree>
    <p:extLst>
      <p:ext uri="{BB962C8B-B14F-4D97-AF65-F5344CB8AC3E}">
        <p14:creationId xmlns:p14="http://schemas.microsoft.com/office/powerpoint/2010/main" val="32969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7A911FD-75A3-4D61-88B9-E14765D2D789}"/>
              </a:ext>
            </a:extLst>
          </p:cNvPr>
          <p:cNvSpPr txBox="1"/>
          <p:nvPr/>
        </p:nvSpPr>
        <p:spPr>
          <a:xfrm>
            <a:off x="548254" y="754260"/>
            <a:ext cx="11095491" cy="4219938"/>
          </a:xfrm>
          <a:prstGeom prst="rect">
            <a:avLst/>
          </a:prstGeom>
          <a:noFill/>
        </p:spPr>
        <p:txBody>
          <a:bodyPr wrap="square">
            <a:spAutoFit/>
          </a:bodyPr>
          <a:lstStyle/>
          <a:p>
            <a:pPr indent="450215" algn="just">
              <a:lnSpc>
                <a:spcPct val="107000"/>
              </a:lnSpc>
            </a:pPr>
            <a:r>
              <a:rPr lang="ru-RU" dirty="0">
                <a:latin typeface="Arial" panose="020B0604020202020204" pitchFamily="34" charset="0"/>
                <a:ea typeface="Calibri" panose="020F0502020204030204" pitchFamily="34" charset="0"/>
                <a:cs typeface="Arial" panose="020B0604020202020204" pitchFamily="34" charset="0"/>
              </a:rPr>
              <a:t>Обычно физиологическая основа пространственного восприятия рассматривается как бинокулярная система, в рамках которой сигналы, поступающие в мозг от каждого глаза, перерабатываются в единый образ трехмерного внешнего мира. Между тем, восприятие объема возможно и за счет эволюционно более древней монокулярной системы. Наиболее значимым монокулярным механизмом пространственного восприятия является анализ последовательного относительного смещения точек проекций наблюдаемых объектов на сетчатке. При этом за счет зрительной инерции получается последовательность «кадров», которые могут объединяться на уровне ЦНС в стереопары.</a:t>
            </a:r>
          </a:p>
          <a:p>
            <a:pPr indent="450215" algn="just">
              <a:lnSpc>
                <a:spcPct val="107000"/>
              </a:lnSpc>
              <a:spcAft>
                <a:spcPts val="800"/>
              </a:spcAft>
            </a:pPr>
            <a:r>
              <a:rPr lang="ru-RU" dirty="0">
                <a:latin typeface="Arial" panose="020B0604020202020204" pitchFamily="34" charset="0"/>
                <a:ea typeface="Calibri" panose="020F0502020204030204" pitchFamily="34" charset="0"/>
                <a:cs typeface="Arial" panose="020B0604020202020204" pitchFamily="34" charset="0"/>
              </a:rPr>
              <a:t>Под термином «стереокинетический эффект» (СЭ) понимают ощущение глубины, возникающее при вращении плоских кольцевых эксцентричных изображений, создающих последовательное относительное смещение проекций колец на сетчатке. Наиболее раннее описание СЭ было сделано С. Musatti в 1955 году и в настоящее время СЭ активно используют в современной нейрофизиологии и офтальмологии для изучения нейронных структур и механизмов, участвующих в организации пространственного зрения. </a:t>
            </a:r>
          </a:p>
        </p:txBody>
      </p:sp>
      <p:sp>
        <p:nvSpPr>
          <p:cNvPr id="6" name="TextBox 5">
            <a:extLst>
              <a:ext uri="{FF2B5EF4-FFF2-40B4-BE49-F238E27FC236}">
                <a16:creationId xmlns:a16="http://schemas.microsoft.com/office/drawing/2014/main" id="{DC123842-7D1B-445D-B3E9-8DB8E1881B3E}"/>
              </a:ext>
            </a:extLst>
          </p:cNvPr>
          <p:cNvSpPr txBox="1"/>
          <p:nvPr/>
        </p:nvSpPr>
        <p:spPr>
          <a:xfrm>
            <a:off x="4449931" y="221243"/>
            <a:ext cx="3087211" cy="584775"/>
          </a:xfrm>
          <a:prstGeom prst="rect">
            <a:avLst/>
          </a:prstGeom>
          <a:noFill/>
          <a:scene3d>
            <a:camera prst="orthographicFront"/>
            <a:lightRig rig="threePt" dir="t"/>
          </a:scene3d>
          <a:sp3d>
            <a:bevelT/>
          </a:sp3d>
        </p:spPr>
        <p:txBody>
          <a:bodyPr wrap="square">
            <a:spAutoFit/>
            <a:sp3d extrusionH="57150">
              <a:bevelT w="38100" h="38100"/>
            </a:sp3d>
          </a:bodyPr>
          <a:lstStyle/>
          <a:p>
            <a:r>
              <a:rPr lang="ru-RU" sz="2800" b="1" dirty="0">
                <a:solidFill>
                  <a:srgbClr val="CC3399"/>
                </a:solidFill>
                <a:effectLst/>
                <a:latin typeface="Arial" panose="020B0604020202020204" pitchFamily="34" charset="0"/>
                <a:ea typeface="Calibri" panose="020F0502020204030204" pitchFamily="34" charset="0"/>
                <a:cs typeface="Times New Roman" panose="02020603050405020304" pitchFamily="18" charset="0"/>
              </a:rPr>
              <a:t>Актуальность</a:t>
            </a:r>
            <a:r>
              <a:rPr lang="ru-RU" sz="3200" dirty="0">
                <a:solidFill>
                  <a:srgbClr val="CC3399"/>
                </a:solidFill>
                <a:effectLst/>
                <a:latin typeface="Arial" panose="020B0604020202020204" pitchFamily="34" charset="0"/>
                <a:ea typeface="Calibri" panose="020F0502020204030204" pitchFamily="34" charset="0"/>
                <a:cs typeface="Times New Roman" panose="02020603050405020304" pitchFamily="18" charset="0"/>
              </a:rPr>
              <a:t> </a:t>
            </a:r>
            <a:endParaRPr lang="ru-RU" sz="3200" dirty="0">
              <a:solidFill>
                <a:srgbClr val="CC3399"/>
              </a:solidFill>
            </a:endParaRPr>
          </a:p>
        </p:txBody>
      </p:sp>
      <p:sp>
        <p:nvSpPr>
          <p:cNvPr id="7" name="TextBox 6">
            <a:extLst>
              <a:ext uri="{FF2B5EF4-FFF2-40B4-BE49-F238E27FC236}">
                <a16:creationId xmlns:a16="http://schemas.microsoft.com/office/drawing/2014/main" id="{5EBD88F6-19B4-47F3-8BFB-01B75A506B72}"/>
              </a:ext>
            </a:extLst>
          </p:cNvPr>
          <p:cNvSpPr txBox="1"/>
          <p:nvPr/>
        </p:nvSpPr>
        <p:spPr>
          <a:xfrm>
            <a:off x="648158" y="4922439"/>
            <a:ext cx="11095490" cy="1631216"/>
          </a:xfrm>
          <a:prstGeom prst="rect">
            <a:avLst/>
          </a:prstGeom>
          <a:noFill/>
        </p:spPr>
        <p:txBody>
          <a:bodyPr wrap="square">
            <a:spAutoFit/>
            <a:scene3d>
              <a:camera prst="orthographicFront"/>
              <a:lightRig rig="threePt" dir="t"/>
            </a:scene3d>
            <a:sp3d extrusionH="57150">
              <a:bevelT w="38100" h="38100"/>
            </a:sp3d>
          </a:bodyPr>
          <a:lstStyle/>
          <a:p>
            <a:pPr algn="just"/>
            <a:r>
              <a:rPr lang="ru-RU" b="1" dirty="0">
                <a:solidFill>
                  <a:srgbClr val="2929C1"/>
                </a:solidFill>
                <a:effectLst/>
                <a:latin typeface="Arial" panose="020B0604020202020204" pitchFamily="34" charset="0"/>
                <a:ea typeface="Calibri" panose="020F0502020204030204" pitchFamily="34" charset="0"/>
                <a:cs typeface="Arial" panose="020B0604020202020204" pitchFamily="34" charset="0"/>
              </a:rPr>
              <a:t>      </a:t>
            </a:r>
            <a:r>
              <a:rPr lang="ru-RU" sz="2800" b="1" dirty="0">
                <a:solidFill>
                  <a:srgbClr val="CC3399"/>
                </a:solidFill>
                <a:latin typeface="Arial" panose="020B0604020202020204" pitchFamily="34" charset="0"/>
                <a:ea typeface="Calibri" panose="020F0502020204030204" pitchFamily="34" charset="0"/>
                <a:cs typeface="Arial" panose="020B0604020202020204" pitchFamily="34" charset="0"/>
              </a:rPr>
              <a:t>ЦЕЛЬ</a:t>
            </a:r>
            <a:r>
              <a:rPr lang="ru-RU" dirty="0">
                <a:solidFill>
                  <a:srgbClr val="CC3399"/>
                </a:solidFill>
                <a:effectLst/>
                <a:latin typeface="Arial" panose="020B0604020202020204" pitchFamily="34" charset="0"/>
                <a:ea typeface="Calibri" panose="020F0502020204030204" pitchFamily="34" charset="0"/>
                <a:cs typeface="Arial" panose="020B0604020202020204" pitchFamily="34" charset="0"/>
              </a:rPr>
              <a:t> </a:t>
            </a:r>
            <a:r>
              <a:rPr lang="ru-RU" b="1" dirty="0">
                <a:solidFill>
                  <a:srgbClr val="CC3399"/>
                </a:solidFill>
                <a:effectLst/>
                <a:latin typeface="Arial" panose="020B0604020202020204" pitchFamily="34" charset="0"/>
                <a:ea typeface="Calibri" panose="020F0502020204030204" pitchFamily="34" charset="0"/>
                <a:cs typeface="Arial" panose="020B0604020202020204" pitchFamily="34" charset="0"/>
              </a:rPr>
              <a:t>– </a:t>
            </a:r>
            <a:r>
              <a:rPr lang="ru-RU" sz="2400" b="1" dirty="0">
                <a:solidFill>
                  <a:srgbClr val="CC3399"/>
                </a:solidFill>
                <a:effectLst/>
                <a:latin typeface="Arial" panose="020B0604020202020204" pitchFamily="34" charset="0"/>
                <a:ea typeface="Calibri" panose="020F0502020204030204" pitchFamily="34" charset="0"/>
                <a:cs typeface="Arial" panose="020B0604020202020204" pitchFamily="34" charset="0"/>
              </a:rPr>
              <a:t>провести сравнительный анализ выраженности стереокинетического эффекта у пациентов с врожденной частичной атрофией зрительного нерва, опухолями головного мозга и  обследуемых без офтальмопатологии.    </a:t>
            </a:r>
            <a:endParaRPr lang="ru-RU" sz="2400" b="1" dirty="0">
              <a:solidFill>
                <a:srgbClr val="CC3399"/>
              </a:solidFill>
            </a:endParaRPr>
          </a:p>
        </p:txBody>
      </p:sp>
    </p:spTree>
    <p:extLst>
      <p:ext uri="{BB962C8B-B14F-4D97-AF65-F5344CB8AC3E}">
        <p14:creationId xmlns:p14="http://schemas.microsoft.com/office/powerpoint/2010/main" val="397590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CC7B51-06C8-DE7A-AA4F-19ACF5B331FD}"/>
              </a:ext>
            </a:extLst>
          </p:cNvPr>
          <p:cNvSpPr txBox="1"/>
          <p:nvPr/>
        </p:nvSpPr>
        <p:spPr>
          <a:xfrm>
            <a:off x="4263499" y="278402"/>
            <a:ext cx="3832936" cy="523220"/>
          </a:xfrm>
          <a:prstGeom prst="rect">
            <a:avLst/>
          </a:prstGeom>
          <a:noFill/>
        </p:spPr>
        <p:txBody>
          <a:bodyPr wrap="square">
            <a:spAutoFit/>
            <a:scene3d>
              <a:camera prst="orthographicFront"/>
              <a:lightRig rig="threePt" dir="t"/>
            </a:scene3d>
            <a:sp3d extrusionH="57150">
              <a:bevelT w="38100" h="38100"/>
            </a:sp3d>
          </a:bodyPr>
          <a:lstStyle/>
          <a:p>
            <a:r>
              <a:rPr lang="ru-RU" sz="2800" b="1" dirty="0">
                <a:solidFill>
                  <a:srgbClr val="CC3399"/>
                </a:solidFill>
                <a:effectLst/>
                <a:latin typeface="Arial" panose="020B0604020202020204" pitchFamily="34" charset="0"/>
                <a:ea typeface="Calibri" panose="020F0502020204030204" pitchFamily="34" charset="0"/>
              </a:rPr>
              <a:t>Материал и методы</a:t>
            </a:r>
            <a:endParaRPr lang="ru-RU" sz="2800" dirty="0">
              <a:solidFill>
                <a:srgbClr val="CC3399"/>
              </a:solidFill>
            </a:endParaRPr>
          </a:p>
        </p:txBody>
      </p:sp>
      <p:pic>
        <p:nvPicPr>
          <p:cNvPr id="9" name="Рисунок 8">
            <a:extLst>
              <a:ext uri="{FF2B5EF4-FFF2-40B4-BE49-F238E27FC236}">
                <a16:creationId xmlns:a16="http://schemas.microsoft.com/office/drawing/2014/main" id="{22B04DEC-AF35-2616-7CBE-151E537F62EB}"/>
              </a:ext>
            </a:extLst>
          </p:cNvPr>
          <p:cNvPicPr>
            <a:picLocks noChangeAspect="1"/>
          </p:cNvPicPr>
          <p:nvPr/>
        </p:nvPicPr>
        <p:blipFill>
          <a:blip r:embed="rId2"/>
          <a:stretch>
            <a:fillRect/>
          </a:stretch>
        </p:blipFill>
        <p:spPr>
          <a:xfrm>
            <a:off x="358065" y="801623"/>
            <a:ext cx="3534524" cy="5288460"/>
          </a:xfrm>
          <a:prstGeom prst="rect">
            <a:avLst/>
          </a:prstGeom>
        </p:spPr>
      </p:pic>
      <p:sp>
        <p:nvSpPr>
          <p:cNvPr id="2" name="TextBox 1">
            <a:extLst>
              <a:ext uri="{FF2B5EF4-FFF2-40B4-BE49-F238E27FC236}">
                <a16:creationId xmlns:a16="http://schemas.microsoft.com/office/drawing/2014/main" id="{C49CDA6E-6D5A-391E-4298-AC2D108E0307}"/>
              </a:ext>
            </a:extLst>
          </p:cNvPr>
          <p:cNvSpPr txBox="1"/>
          <p:nvPr/>
        </p:nvSpPr>
        <p:spPr>
          <a:xfrm>
            <a:off x="3926147" y="732611"/>
            <a:ext cx="7907788" cy="5909310"/>
          </a:xfrm>
          <a:prstGeom prst="rect">
            <a:avLst/>
          </a:prstGeom>
          <a:noFill/>
          <a:ln w="38100">
            <a:noFill/>
          </a:ln>
          <a:scene3d>
            <a:camera prst="orthographicFront"/>
            <a:lightRig rig="threePt" dir="t"/>
          </a:scene3d>
          <a:sp3d>
            <a:bevelT/>
          </a:sp3d>
        </p:spPr>
        <p:txBody>
          <a:bodyPr wrap="square" rtlCol="0">
            <a:spAutoFit/>
            <a:sp3d extrusionH="57150">
              <a:bevelT w="38100" h="38100"/>
            </a:sp3d>
          </a:bodyPr>
          <a:lstStyle/>
          <a:p>
            <a:pPr algn="just"/>
            <a:r>
              <a:rPr lang="ru-RU" dirty="0">
                <a:latin typeface="Arial" panose="020B0604020202020204" pitchFamily="34" charset="0"/>
                <a:ea typeface="Calibri" panose="020F0502020204030204" pitchFamily="34" charset="0"/>
                <a:cs typeface="Arial" panose="020B0604020202020204" pitchFamily="34" charset="0"/>
              </a:rPr>
              <a:t>     </a:t>
            </a:r>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Исследование проводили в трех группах</a:t>
            </a:r>
            <a:r>
              <a:rPr lang="ru-RU" dirty="0">
                <a:latin typeface="Arial" panose="020B0604020202020204" pitchFamily="34" charset="0"/>
                <a:ea typeface="Calibri" panose="020F0502020204030204" pitchFamily="34" charset="0"/>
                <a:cs typeface="Arial" panose="020B0604020202020204" pitchFamily="34" charset="0"/>
              </a:rPr>
              <a:t>: </a:t>
            </a:r>
          </a:p>
          <a:p>
            <a:pPr algn="just"/>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     1)</a:t>
            </a:r>
            <a:r>
              <a:rPr lang="ru-RU" dirty="0">
                <a:latin typeface="Arial" panose="020B0604020202020204" pitchFamily="34" charset="0"/>
                <a:ea typeface="Calibri" panose="020F0502020204030204" pitchFamily="34" charset="0"/>
                <a:cs typeface="Arial" panose="020B0604020202020204" pitchFamily="34" charset="0"/>
              </a:rPr>
              <a:t> </a:t>
            </a:r>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21 пациент с оперированной опухолью головного мозга </a:t>
            </a:r>
            <a:r>
              <a:rPr lang="ru-RU" dirty="0">
                <a:latin typeface="Arial" panose="020B0604020202020204" pitchFamily="34" charset="0"/>
                <a:ea typeface="Calibri" panose="020F0502020204030204" pitchFamily="34" charset="0"/>
                <a:cs typeface="Arial" panose="020B0604020202020204" pitchFamily="34" charset="0"/>
              </a:rPr>
              <a:t>(ГМ) в возрасте от 6  до 23 (в среднем 12,8±1) лет.  Из них у 18 пациентов оперированная опухоль локализовалась в области задней черепной ямки. В остальных 3 случаях – в заднелобно-теменной</a:t>
            </a:r>
            <a:r>
              <a:rPr lang="en-US" dirty="0">
                <a:latin typeface="Arial" panose="020B0604020202020204" pitchFamily="34" charset="0"/>
                <a:ea typeface="Calibri" panose="020F0502020204030204" pitchFamily="34" charset="0"/>
                <a:cs typeface="Arial" panose="020B0604020202020204" pitchFamily="34" charset="0"/>
              </a:rPr>
              <a:t> </a:t>
            </a:r>
            <a:r>
              <a:rPr lang="ru-RU" dirty="0">
                <a:latin typeface="Arial" panose="020B0604020202020204" pitchFamily="34" charset="0"/>
                <a:ea typeface="Calibri" panose="020F0502020204030204" pitchFamily="34" charset="0"/>
                <a:cs typeface="Arial" panose="020B0604020202020204" pitchFamily="34" charset="0"/>
              </a:rPr>
              <a:t>области, области зрительных нервов и хиазмы, левой теменно-височной и затылочной области. Острота зрения лучше видящего глаза (ЛВГ) в среднем 0,7±0,06), хуже видящего глаза (ХВГ) 0,6±0,06. Период ремиссии – от 1 до 7 лет.</a:t>
            </a:r>
          </a:p>
          <a:p>
            <a:pPr algn="just"/>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     2)</a:t>
            </a:r>
            <a:r>
              <a:rPr lang="ru-RU" dirty="0">
                <a:latin typeface="Arial" panose="020B0604020202020204" pitchFamily="34" charset="0"/>
                <a:ea typeface="Calibri" panose="020F0502020204030204" pitchFamily="34" charset="0"/>
                <a:cs typeface="Arial" panose="020B0604020202020204" pitchFamily="34" charset="0"/>
              </a:rPr>
              <a:t> </a:t>
            </a:r>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22 пациента с врожденной частичной атрофией зрительного нерва</a:t>
            </a:r>
            <a:r>
              <a:rPr lang="ru-RU" dirty="0">
                <a:solidFill>
                  <a:srgbClr val="CC3399"/>
                </a:solidFill>
                <a:latin typeface="Arial" panose="020B0604020202020204" pitchFamily="34" charset="0"/>
                <a:ea typeface="Calibri" panose="020F0502020204030204" pitchFamily="34" charset="0"/>
                <a:cs typeface="Arial" panose="020B0604020202020204" pitchFamily="34" charset="0"/>
              </a:rPr>
              <a:t> </a:t>
            </a:r>
            <a:r>
              <a:rPr lang="ru-RU" dirty="0">
                <a:latin typeface="Arial" panose="020B0604020202020204" pitchFamily="34" charset="0"/>
                <a:ea typeface="Calibri" panose="020F0502020204030204" pitchFamily="34" charset="0"/>
                <a:cs typeface="Arial" panose="020B0604020202020204" pitchFamily="34" charset="0"/>
              </a:rPr>
              <a:t>(ЧАЗН) в возрасте от  10 до 25 (в среднем 16,3±0,8) лет с  остротой зрения ЛВГ 0,32±0,04; ХВГ 0,25±0,03.</a:t>
            </a:r>
          </a:p>
          <a:p>
            <a:pPr algn="just"/>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     3)</a:t>
            </a:r>
            <a:r>
              <a:rPr lang="ru-RU" dirty="0">
                <a:latin typeface="Arial" panose="020B0604020202020204" pitchFamily="34" charset="0"/>
                <a:ea typeface="Calibri" panose="020F0502020204030204" pitchFamily="34" charset="0"/>
                <a:cs typeface="Arial" panose="020B0604020202020204" pitchFamily="34" charset="0"/>
              </a:rPr>
              <a:t> </a:t>
            </a:r>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35 обследованных контрольной группы </a:t>
            </a:r>
            <a:r>
              <a:rPr lang="ru-RU" dirty="0">
                <a:latin typeface="Arial" panose="020B0604020202020204" pitchFamily="34" charset="0"/>
                <a:ea typeface="Calibri" panose="020F0502020204030204" pitchFamily="34" charset="0"/>
                <a:cs typeface="Arial" panose="020B0604020202020204" pitchFamily="34" charset="0"/>
              </a:rPr>
              <a:t>в возрасте от 8 до 20 (в среднем 14,5±0,6) лет  без офтальмопатологии с остротой зрения  ЛВГ и ХВГ 0,9-1,0.</a:t>
            </a:r>
          </a:p>
          <a:p>
            <a:pPr algn="just"/>
            <a:r>
              <a:rPr lang="ru-RU" b="1" dirty="0">
                <a:solidFill>
                  <a:srgbClr val="CC3399"/>
                </a:solidFill>
                <a:latin typeface="Arial" panose="020B0604020202020204" pitchFamily="34" charset="0"/>
                <a:ea typeface="Calibri" panose="020F0502020204030204" pitchFamily="34" charset="0"/>
                <a:cs typeface="Arial" panose="020B0604020202020204" pitchFamily="34" charset="0"/>
              </a:rPr>
              <a:t>     Для оценки выраженности СЭ </a:t>
            </a:r>
            <a:r>
              <a:rPr lang="ru-RU" dirty="0">
                <a:latin typeface="Arial" panose="020B0604020202020204" pitchFamily="34" charset="0"/>
                <a:ea typeface="Calibri" panose="020F0502020204030204" pitchFamily="34" charset="0"/>
                <a:cs typeface="Arial" panose="020B0604020202020204" pitchFamily="34" charset="0"/>
              </a:rPr>
              <a:t>использовали</a:t>
            </a:r>
            <a:r>
              <a:rPr lang="ru-RU" dirty="0">
                <a:solidFill>
                  <a:srgbClr val="CC3399"/>
                </a:solidFill>
                <a:latin typeface="Arial" panose="020B0604020202020204" pitchFamily="34" charset="0"/>
                <a:ea typeface="Calibri" panose="020F0502020204030204" pitchFamily="34" charset="0"/>
                <a:cs typeface="Arial" panose="020B0604020202020204" pitchFamily="34" charset="0"/>
              </a:rPr>
              <a:t> </a:t>
            </a:r>
            <a:r>
              <a:rPr lang="ru-RU" dirty="0">
                <a:latin typeface="Arial" panose="020B0604020202020204" pitchFamily="34" charset="0"/>
                <a:ea typeface="Calibri" panose="020F0502020204030204" pitchFamily="34" charset="0"/>
                <a:cs typeface="Arial" panose="020B0604020202020204" pitchFamily="34" charset="0"/>
              </a:rPr>
              <a:t>вращающееся на экране монитора со скоростью 60 об/мин кольцевое изображение с радиусом 10 см и смещением центра кольцевых элементов относительно центра изображения 0,4. Выраженность СЭ оценивали в см, сравнивая возникающий «виртуальный» конус с бумажными конусами (эталонами) разной высоты.</a:t>
            </a:r>
            <a:endParaRPr lang="ru-RU" dirty="0"/>
          </a:p>
        </p:txBody>
      </p:sp>
    </p:spTree>
    <p:extLst>
      <p:ext uri="{BB962C8B-B14F-4D97-AF65-F5344CB8AC3E}">
        <p14:creationId xmlns:p14="http://schemas.microsoft.com/office/powerpoint/2010/main" val="187643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986B8CF-EF53-07BB-E59C-F2F179E8907F}"/>
              </a:ext>
            </a:extLst>
          </p:cNvPr>
          <p:cNvSpPr txBox="1"/>
          <p:nvPr/>
        </p:nvSpPr>
        <p:spPr>
          <a:xfrm>
            <a:off x="4707382" y="225033"/>
            <a:ext cx="2563429" cy="523220"/>
          </a:xfrm>
          <a:prstGeom prst="rect">
            <a:avLst/>
          </a:prstGeom>
          <a:noFill/>
        </p:spPr>
        <p:txBody>
          <a:bodyPr wrap="square">
            <a:spAutoFit/>
            <a:scene3d>
              <a:camera prst="orthographicFront"/>
              <a:lightRig rig="threePt" dir="t"/>
            </a:scene3d>
            <a:sp3d extrusionH="57150">
              <a:bevelT w="38100" h="38100"/>
            </a:sp3d>
          </a:bodyPr>
          <a:lstStyle/>
          <a:p>
            <a:r>
              <a:rPr lang="ru-RU" sz="2800" b="1" dirty="0">
                <a:solidFill>
                  <a:srgbClr val="CC3399"/>
                </a:solidFill>
                <a:effectLst/>
                <a:latin typeface="Arial" panose="020B0604020202020204" pitchFamily="34" charset="0"/>
                <a:ea typeface="Calibri" panose="020F0502020204030204" pitchFamily="34" charset="0"/>
              </a:rPr>
              <a:t>Результаты</a:t>
            </a:r>
            <a:endParaRPr lang="ru-RU" sz="2800" dirty="0">
              <a:solidFill>
                <a:srgbClr val="CC3399"/>
              </a:solidFill>
            </a:endParaRPr>
          </a:p>
        </p:txBody>
      </p:sp>
      <p:sp>
        <p:nvSpPr>
          <p:cNvPr id="9" name="TextBox 8">
            <a:extLst>
              <a:ext uri="{FF2B5EF4-FFF2-40B4-BE49-F238E27FC236}">
                <a16:creationId xmlns:a16="http://schemas.microsoft.com/office/drawing/2014/main" id="{6C98B639-BAA7-30EE-BED7-60156D343EEB}"/>
              </a:ext>
            </a:extLst>
          </p:cNvPr>
          <p:cNvSpPr txBox="1"/>
          <p:nvPr/>
        </p:nvSpPr>
        <p:spPr>
          <a:xfrm>
            <a:off x="1023149" y="671026"/>
            <a:ext cx="9931894" cy="369332"/>
          </a:xfrm>
          <a:prstGeom prst="rect">
            <a:avLst/>
          </a:prstGeom>
          <a:noFill/>
        </p:spPr>
        <p:txBody>
          <a:bodyPr wrap="square">
            <a:spAutoFit/>
          </a:bodyPr>
          <a:lstStyle/>
          <a:p>
            <a:r>
              <a:rPr lang="ru-RU" dirty="0">
                <a:latin typeface="Arial" panose="020B0604020202020204" pitchFamily="34" charset="0"/>
                <a:cs typeface="Arial" panose="020B0604020202020204" pitchFamily="34" charset="0"/>
              </a:rPr>
              <a:t>Результаты оценки СЭ памяти в трех группах обследуемых представлены на диаграммах.  </a:t>
            </a:r>
            <a:endParaRPr lang="ru-RU" dirty="0"/>
          </a:p>
        </p:txBody>
      </p:sp>
      <p:sp>
        <p:nvSpPr>
          <p:cNvPr id="10" name="TextBox 9">
            <a:extLst>
              <a:ext uri="{FF2B5EF4-FFF2-40B4-BE49-F238E27FC236}">
                <a16:creationId xmlns:a16="http://schemas.microsoft.com/office/drawing/2014/main" id="{93EA6C87-C2BB-1B1A-E868-22C012E87CD5}"/>
              </a:ext>
            </a:extLst>
          </p:cNvPr>
          <p:cNvSpPr txBox="1"/>
          <p:nvPr/>
        </p:nvSpPr>
        <p:spPr>
          <a:xfrm>
            <a:off x="489751" y="5249832"/>
            <a:ext cx="11212497" cy="1200329"/>
          </a:xfrm>
          <a:prstGeom prst="rect">
            <a:avLst/>
          </a:prstGeom>
          <a:noFill/>
        </p:spPr>
        <p:txBody>
          <a:bodyPr wrap="square">
            <a:spAutoFit/>
            <a:scene3d>
              <a:camera prst="orthographicFront"/>
              <a:lightRig rig="threePt" dir="t"/>
            </a:scene3d>
            <a:sp3d extrusionH="57150">
              <a:bevelT w="38100" h="38100"/>
            </a:sp3d>
          </a:bodyPr>
          <a:lstStyle/>
          <a:p>
            <a:pPr algn="just"/>
            <a:r>
              <a:rPr lang="ru-RU" dirty="0">
                <a:latin typeface="Arial" panose="020B0604020202020204" pitchFamily="34" charset="0"/>
                <a:cs typeface="Arial" panose="020B0604020202020204" pitchFamily="34" charset="0"/>
              </a:rPr>
              <a:t>       Представленные данные демонстрируют наименьшие значения выраженности СЭ в </a:t>
            </a:r>
            <a:r>
              <a:rPr lang="ru-RU" b="1" dirty="0">
                <a:solidFill>
                  <a:srgbClr val="CC3399"/>
                </a:solidFill>
                <a:latin typeface="Arial" panose="020B0604020202020204" pitchFamily="34" charset="0"/>
                <a:cs typeface="Arial" panose="020B0604020202020204" pitchFamily="34" charset="0"/>
              </a:rPr>
              <a:t>группе</a:t>
            </a:r>
            <a:r>
              <a:rPr lang="ru-RU" b="1" dirty="0">
                <a:solidFill>
                  <a:srgbClr val="00B050"/>
                </a:solidFill>
                <a:latin typeface="Arial" panose="020B0604020202020204" pitchFamily="34" charset="0"/>
                <a:cs typeface="Arial" panose="020B0604020202020204" pitchFamily="34" charset="0"/>
              </a:rPr>
              <a:t> </a:t>
            </a:r>
            <a:r>
              <a:rPr lang="ru-RU" b="1" dirty="0">
                <a:solidFill>
                  <a:srgbClr val="CC3399"/>
                </a:solidFill>
                <a:latin typeface="Arial" panose="020B0604020202020204" pitchFamily="34" charset="0"/>
                <a:cs typeface="Arial" panose="020B0604020202020204" pitchFamily="34" charset="0"/>
              </a:rPr>
              <a:t>пациентов с оперированными опухолями ГМ </a:t>
            </a:r>
            <a:r>
              <a:rPr lang="ru-RU"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p&lt;0,001)</a:t>
            </a:r>
            <a:r>
              <a:rPr lang="ru-RU" dirty="0">
                <a:latin typeface="Arial" panose="020B0604020202020204" pitchFamily="34" charset="0"/>
                <a:cs typeface="Arial" panose="020B0604020202020204" pitchFamily="34" charset="0"/>
              </a:rPr>
              <a:t>. При этом результаты полученные для ЛВГ, ХВГ и бинокулярных условий наблюдения стимула были статистически сопоставимы (р˃0,05) с тенденцией к повышению в бинокулярных условиях.</a:t>
            </a:r>
            <a:endParaRPr lang="ru-RU" dirty="0"/>
          </a:p>
        </p:txBody>
      </p:sp>
      <p:pic>
        <p:nvPicPr>
          <p:cNvPr id="2" name="Рисунок 1">
            <a:extLst>
              <a:ext uri="{FF2B5EF4-FFF2-40B4-BE49-F238E27FC236}">
                <a16:creationId xmlns:a16="http://schemas.microsoft.com/office/drawing/2014/main" id="{9B46ECA0-40B7-8512-09E4-E0C9F7828D44}"/>
              </a:ext>
            </a:extLst>
          </p:cNvPr>
          <p:cNvPicPr>
            <a:picLocks noChangeAspect="1"/>
          </p:cNvPicPr>
          <p:nvPr/>
        </p:nvPicPr>
        <p:blipFill>
          <a:blip r:embed="rId2"/>
          <a:stretch>
            <a:fillRect/>
          </a:stretch>
        </p:blipFill>
        <p:spPr>
          <a:xfrm>
            <a:off x="427605" y="1106739"/>
            <a:ext cx="3619520" cy="4049175"/>
          </a:xfrm>
          <a:prstGeom prst="rect">
            <a:avLst/>
          </a:prstGeom>
        </p:spPr>
      </p:pic>
      <p:pic>
        <p:nvPicPr>
          <p:cNvPr id="7" name="Рисунок 6">
            <a:extLst>
              <a:ext uri="{FF2B5EF4-FFF2-40B4-BE49-F238E27FC236}">
                <a16:creationId xmlns:a16="http://schemas.microsoft.com/office/drawing/2014/main" id="{2DFAA007-A462-D9EC-332F-432FA644AFD6}"/>
              </a:ext>
            </a:extLst>
          </p:cNvPr>
          <p:cNvPicPr>
            <a:picLocks noChangeAspect="1"/>
          </p:cNvPicPr>
          <p:nvPr/>
        </p:nvPicPr>
        <p:blipFill>
          <a:blip r:embed="rId3"/>
          <a:stretch>
            <a:fillRect/>
          </a:stretch>
        </p:blipFill>
        <p:spPr>
          <a:xfrm>
            <a:off x="4243199" y="1106739"/>
            <a:ext cx="3635549" cy="4049175"/>
          </a:xfrm>
          <a:prstGeom prst="rect">
            <a:avLst/>
          </a:prstGeom>
        </p:spPr>
      </p:pic>
      <p:pic>
        <p:nvPicPr>
          <p:cNvPr id="8" name="Рисунок 7">
            <a:extLst>
              <a:ext uri="{FF2B5EF4-FFF2-40B4-BE49-F238E27FC236}">
                <a16:creationId xmlns:a16="http://schemas.microsoft.com/office/drawing/2014/main" id="{A3D12F12-90B1-89EF-A494-2799CC308CD2}"/>
              </a:ext>
            </a:extLst>
          </p:cNvPr>
          <p:cNvPicPr>
            <a:picLocks noChangeAspect="1"/>
          </p:cNvPicPr>
          <p:nvPr/>
        </p:nvPicPr>
        <p:blipFill>
          <a:blip r:embed="rId4"/>
          <a:stretch>
            <a:fillRect/>
          </a:stretch>
        </p:blipFill>
        <p:spPr>
          <a:xfrm>
            <a:off x="8074822" y="1106740"/>
            <a:ext cx="3663120" cy="4049174"/>
          </a:xfrm>
          <a:prstGeom prst="rect">
            <a:avLst/>
          </a:prstGeom>
        </p:spPr>
      </p:pic>
    </p:spTree>
    <p:extLst>
      <p:ext uri="{BB962C8B-B14F-4D97-AF65-F5344CB8AC3E}">
        <p14:creationId xmlns:p14="http://schemas.microsoft.com/office/powerpoint/2010/main" val="81136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FC3767-2CFA-A8E8-2A44-3F4546D3C2FC}"/>
              </a:ext>
            </a:extLst>
          </p:cNvPr>
          <p:cNvSpPr txBox="1"/>
          <p:nvPr/>
        </p:nvSpPr>
        <p:spPr>
          <a:xfrm>
            <a:off x="4902322" y="129609"/>
            <a:ext cx="2563429" cy="523220"/>
          </a:xfrm>
          <a:prstGeom prst="rect">
            <a:avLst/>
          </a:prstGeom>
          <a:noFill/>
        </p:spPr>
        <p:txBody>
          <a:bodyPr wrap="square">
            <a:spAutoFit/>
            <a:scene3d>
              <a:camera prst="orthographicFront"/>
              <a:lightRig rig="threePt" dir="t"/>
            </a:scene3d>
            <a:sp3d extrusionH="57150">
              <a:bevelT w="38100" h="38100"/>
            </a:sp3d>
          </a:bodyPr>
          <a:lstStyle/>
          <a:p>
            <a:r>
              <a:rPr lang="ru-RU" sz="2800" b="1" dirty="0">
                <a:solidFill>
                  <a:srgbClr val="CC3399"/>
                </a:solidFill>
                <a:effectLst/>
                <a:latin typeface="Arial" panose="020B0604020202020204" pitchFamily="34" charset="0"/>
                <a:ea typeface="Calibri" panose="020F0502020204030204" pitchFamily="34" charset="0"/>
              </a:rPr>
              <a:t>Результаты</a:t>
            </a:r>
            <a:endParaRPr lang="ru-RU" sz="2800" dirty="0">
              <a:solidFill>
                <a:srgbClr val="CC3399"/>
              </a:solidFill>
            </a:endParaRPr>
          </a:p>
        </p:txBody>
      </p:sp>
      <p:sp>
        <p:nvSpPr>
          <p:cNvPr id="5" name="TextBox 4">
            <a:extLst>
              <a:ext uri="{FF2B5EF4-FFF2-40B4-BE49-F238E27FC236}">
                <a16:creationId xmlns:a16="http://schemas.microsoft.com/office/drawing/2014/main" id="{D8707C6A-AD22-33B3-2118-739BCAE241F8}"/>
              </a:ext>
            </a:extLst>
          </p:cNvPr>
          <p:cNvSpPr txBox="1"/>
          <p:nvPr/>
        </p:nvSpPr>
        <p:spPr>
          <a:xfrm>
            <a:off x="410592" y="566678"/>
            <a:ext cx="11364157" cy="2585323"/>
          </a:xfrm>
          <a:prstGeom prst="rect">
            <a:avLst/>
          </a:prstGeom>
          <a:noFill/>
        </p:spPr>
        <p:txBody>
          <a:bodyPr wrap="square">
            <a:spAutoFit/>
            <a:scene3d>
              <a:camera prst="orthographicFront"/>
              <a:lightRig rig="threePt" dir="t"/>
            </a:scene3d>
            <a:sp3d extrusionH="57150">
              <a:bevelT w="38100" h="38100"/>
            </a:sp3d>
          </a:bodyPr>
          <a:lstStyle/>
          <a:p>
            <a:pPr algn="just"/>
            <a:r>
              <a:rPr lang="ru-RU" dirty="0">
                <a:latin typeface="Arial" panose="020B0604020202020204" pitchFamily="34" charset="0"/>
                <a:cs typeface="Arial" panose="020B0604020202020204" pitchFamily="34" charset="0"/>
              </a:rPr>
              <a:t>   </a:t>
            </a:r>
            <a:r>
              <a:rPr lang="ru-RU" dirty="0">
                <a:solidFill>
                  <a:srgbClr val="CC3399"/>
                </a:solidFill>
                <a:latin typeface="Arial" panose="020B0604020202020204" pitchFamily="34" charset="0"/>
                <a:cs typeface="Arial" panose="020B0604020202020204" pitchFamily="34" charset="0"/>
              </a:rPr>
              <a:t>В </a:t>
            </a:r>
            <a:r>
              <a:rPr lang="ru-RU" b="1" dirty="0">
                <a:solidFill>
                  <a:srgbClr val="CC3399"/>
                </a:solidFill>
                <a:latin typeface="Arial" panose="020B0604020202020204" pitchFamily="34" charset="0"/>
                <a:cs typeface="Arial" panose="020B0604020202020204" pitchFamily="34" charset="0"/>
              </a:rPr>
              <a:t>группе пациентов с ЧАЗН </a:t>
            </a:r>
            <a:r>
              <a:rPr lang="ru-RU" dirty="0">
                <a:latin typeface="Arial" panose="020B0604020202020204" pitchFamily="34" charset="0"/>
                <a:cs typeface="Arial" panose="020B0604020202020204" pitchFamily="34" charset="0"/>
              </a:rPr>
              <a:t>выраженность СЭ была достоверно выше, чем в группе пациентов с оперированными опухолями ГМ при всех условиях наблюдения стимула (</a:t>
            </a:r>
            <a:r>
              <a:rPr lang="en-US" dirty="0">
                <a:latin typeface="Arial" panose="020B0604020202020204" pitchFamily="34" charset="0"/>
                <a:cs typeface="Arial" panose="020B0604020202020204" pitchFamily="34" charset="0"/>
              </a:rPr>
              <a:t>p&lt;0,001)</a:t>
            </a:r>
            <a:r>
              <a:rPr lang="ru-RU" dirty="0">
                <a:latin typeface="Arial" panose="020B0604020202020204" pitchFamily="34" charset="0"/>
                <a:cs typeface="Arial" panose="020B0604020202020204" pitchFamily="34" charset="0"/>
              </a:rPr>
              <a:t>. Для ЛВГ показатели в среднем были немного выше чем для ХВГ и бинокулярные, однако разница не была статистически достоверной (р&gt;0,05). </a:t>
            </a:r>
            <a:endParaRPr lang="ru-RU" dirty="0">
              <a:solidFill>
                <a:srgbClr val="FF0066"/>
              </a:solidFill>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    </a:t>
            </a:r>
            <a:r>
              <a:rPr lang="ru-RU" b="1" dirty="0">
                <a:solidFill>
                  <a:srgbClr val="CC3399"/>
                </a:solidFill>
                <a:latin typeface="Arial" panose="020B0604020202020204" pitchFamily="34" charset="0"/>
                <a:cs typeface="Arial" panose="020B0604020202020204" pitchFamily="34" charset="0"/>
              </a:rPr>
              <a:t>В контрольной группе </a:t>
            </a:r>
            <a:r>
              <a:rPr lang="ru-RU" dirty="0">
                <a:latin typeface="Arial" panose="020B0604020202020204" pitchFamily="34" charset="0"/>
                <a:cs typeface="Arial" panose="020B0604020202020204" pitchFamily="34" charset="0"/>
              </a:rPr>
              <a:t>оценки выраженности СЭ были выше во всех условиях наблюдения, чем в группе пациентов с оперированными опухолями ГМ (</a:t>
            </a:r>
            <a:r>
              <a:rPr lang="en-US" dirty="0">
                <a:latin typeface="Arial" panose="020B0604020202020204" pitchFamily="34" charset="0"/>
                <a:cs typeface="Arial" panose="020B0604020202020204" pitchFamily="34" charset="0"/>
              </a:rPr>
              <a:t>p&lt;0,001)</a:t>
            </a:r>
            <a:r>
              <a:rPr lang="ru-RU" dirty="0">
                <a:latin typeface="Arial" panose="020B0604020202020204" pitchFamily="34" charset="0"/>
                <a:cs typeface="Arial" panose="020B0604020202020204" pitchFamily="34" charset="0"/>
              </a:rPr>
              <a:t>. При сравнении с группой пациентов с ЧАЗН монокулярные показатели были достоверно выше (</a:t>
            </a:r>
            <a:r>
              <a:rPr lang="en-US" dirty="0">
                <a:latin typeface="Arial" panose="020B0604020202020204" pitchFamily="34" charset="0"/>
                <a:cs typeface="Arial" panose="020B0604020202020204" pitchFamily="34" charset="0"/>
              </a:rPr>
              <a:t>p&lt;0,001)</a:t>
            </a:r>
            <a:r>
              <a:rPr lang="ru-RU" dirty="0">
                <a:latin typeface="Arial" panose="020B0604020202020204" pitchFamily="34" charset="0"/>
                <a:cs typeface="Arial" panose="020B0604020202020204" pitchFamily="34" charset="0"/>
              </a:rPr>
              <a:t>, а бинокулярные сопоставимы (р=0,62). Монокулярные показатели СЭ в контрольной группе были значительно выше бинокулярных (</a:t>
            </a:r>
            <a:r>
              <a:rPr lang="en-US" dirty="0">
                <a:latin typeface="Arial" panose="020B0604020202020204" pitchFamily="34" charset="0"/>
                <a:cs typeface="Arial" panose="020B0604020202020204" pitchFamily="34" charset="0"/>
              </a:rPr>
              <a:t>p&lt;0,001)</a:t>
            </a:r>
            <a:r>
              <a:rPr lang="ru-RU" dirty="0">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C83500B8-EB06-358A-9B45-BD4B21750B2F}"/>
              </a:ext>
            </a:extLst>
          </p:cNvPr>
          <p:cNvSpPr txBox="1"/>
          <p:nvPr/>
        </p:nvSpPr>
        <p:spPr>
          <a:xfrm>
            <a:off x="4904170" y="2890391"/>
            <a:ext cx="2563429" cy="523220"/>
          </a:xfrm>
          <a:prstGeom prst="rect">
            <a:avLst/>
          </a:prstGeom>
          <a:noFill/>
        </p:spPr>
        <p:txBody>
          <a:bodyPr wrap="square">
            <a:spAutoFit/>
            <a:scene3d>
              <a:camera prst="orthographicFront"/>
              <a:lightRig rig="threePt" dir="t"/>
            </a:scene3d>
            <a:sp3d extrusionH="57150">
              <a:bevelT w="38100" h="38100"/>
            </a:sp3d>
          </a:bodyPr>
          <a:lstStyle/>
          <a:p>
            <a:r>
              <a:rPr lang="ru-RU" sz="2800" b="1" dirty="0">
                <a:solidFill>
                  <a:srgbClr val="CC3399"/>
                </a:solidFill>
                <a:effectLst/>
                <a:latin typeface="Arial" panose="020B0604020202020204" pitchFamily="34" charset="0"/>
                <a:ea typeface="Calibri" panose="020F0502020204030204" pitchFamily="34" charset="0"/>
              </a:rPr>
              <a:t>Обсуждение</a:t>
            </a:r>
            <a:endParaRPr lang="ru-RU" sz="2800" dirty="0">
              <a:solidFill>
                <a:srgbClr val="CC3399"/>
              </a:solidFill>
            </a:endParaRPr>
          </a:p>
        </p:txBody>
      </p:sp>
      <p:sp>
        <p:nvSpPr>
          <p:cNvPr id="9" name="TextBox 8">
            <a:extLst>
              <a:ext uri="{FF2B5EF4-FFF2-40B4-BE49-F238E27FC236}">
                <a16:creationId xmlns:a16="http://schemas.microsoft.com/office/drawing/2014/main" id="{0C22CC7E-A5BD-09D7-6DD3-0CCA4A3EAE07}"/>
              </a:ext>
            </a:extLst>
          </p:cNvPr>
          <p:cNvSpPr txBox="1"/>
          <p:nvPr/>
        </p:nvSpPr>
        <p:spPr>
          <a:xfrm>
            <a:off x="439444" y="3429000"/>
            <a:ext cx="11364157" cy="3139321"/>
          </a:xfrm>
          <a:prstGeom prst="rect">
            <a:avLst/>
          </a:prstGeom>
          <a:noFill/>
        </p:spPr>
        <p:txBody>
          <a:bodyPr wrap="square">
            <a:spAutoFit/>
          </a:bodyPr>
          <a:lstStyle/>
          <a:p>
            <a:pPr algn="just"/>
            <a:r>
              <a:rPr lang="ru-RU" dirty="0">
                <a:latin typeface="Arial" panose="020B0604020202020204" pitchFamily="34" charset="0"/>
                <a:ea typeface="Calibri" panose="020F0502020204030204" pitchFamily="34" charset="0"/>
                <a:cs typeface="Arial" panose="020B0604020202020204" pitchFamily="34" charset="0"/>
              </a:rPr>
              <a:t>    Как известно, разница монокулярных и бинокулярных (при двух открытых глазах) условий наблюдения состоит в том, что в монокулярных условиях «работает» только монокулярный механизм пространственного зрения, а в бинокулярных оба – монокулярный и бинокулярный. В норме ведущую роль берет на себя бинокулярный механизм. Его доминирование в бинокулярных условиях наблюдения специального кольцевого изображения, проявляется в снижении бинокулярных оценок СЭ по сравнению с монокулярными. Это происходит вследствие того, что каждый глаз в бинокулярных условиях наблюдения получает одинаковое изображение от плоского экрана (без бинокулярной диспаратности). Отмечены нарушения пространственного восприятия в виде сдвига силовых отношений в сторону монокулярного механизма и уменьшения разницы между монокулярными и бинокулярными оценками объема, что было особенно характерно для пациентов с оперированными опухолями ГМ.</a:t>
            </a:r>
            <a:endParaRPr lang="ru-RU" dirty="0"/>
          </a:p>
        </p:txBody>
      </p:sp>
    </p:spTree>
    <p:extLst>
      <p:ext uri="{BB962C8B-B14F-4D97-AF65-F5344CB8AC3E}">
        <p14:creationId xmlns:p14="http://schemas.microsoft.com/office/powerpoint/2010/main" val="230624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6E1969-DEEF-F5E3-3094-7C02838C6BC2}"/>
              </a:ext>
            </a:extLst>
          </p:cNvPr>
          <p:cNvSpPr txBox="1"/>
          <p:nvPr/>
        </p:nvSpPr>
        <p:spPr>
          <a:xfrm>
            <a:off x="3086098" y="5536649"/>
            <a:ext cx="7082162" cy="769441"/>
          </a:xfrm>
          <a:prstGeom prst="rect">
            <a:avLst/>
          </a:prstGeom>
          <a:noFill/>
          <a:ln>
            <a:noFill/>
          </a:ln>
        </p:spPr>
        <p:txBody>
          <a:bodyPr wrap="square">
            <a:spAutoFit/>
            <a:scene3d>
              <a:camera prst="orthographicFront"/>
              <a:lightRig rig="threePt" dir="t"/>
            </a:scene3d>
            <a:sp3d extrusionH="57150">
              <a:bevelT w="38100" h="38100"/>
            </a:sp3d>
          </a:bodyPr>
          <a:lstStyle/>
          <a:p>
            <a:r>
              <a:rPr lang="ru-RU" sz="4400" b="1" dirty="0">
                <a:solidFill>
                  <a:srgbClr val="CC3399"/>
                </a:solidFill>
                <a:latin typeface="Arial" panose="020B0604020202020204" pitchFamily="34" charset="0"/>
                <a:ea typeface="Calibri" panose="020F0502020204030204" pitchFamily="34" charset="0"/>
                <a:cs typeface="Times New Roman" panose="02020603050405020304" pitchFamily="18" charset="0"/>
              </a:rPr>
              <a:t>Спасибо за внимание!</a:t>
            </a:r>
            <a:r>
              <a:rPr lang="ru-RU" sz="4400" dirty="0">
                <a:solidFill>
                  <a:srgbClr val="CC3399"/>
                </a:solidFill>
                <a:latin typeface="Arial" panose="020B0604020202020204" pitchFamily="34" charset="0"/>
                <a:ea typeface="Calibri" panose="020F0502020204030204" pitchFamily="34" charset="0"/>
                <a:cs typeface="Times New Roman" panose="02020603050405020304" pitchFamily="18" charset="0"/>
              </a:rPr>
              <a:t> </a:t>
            </a:r>
            <a:endParaRPr lang="ru-RU" sz="4400" dirty="0">
              <a:solidFill>
                <a:srgbClr val="CC3399"/>
              </a:solidFill>
            </a:endParaRPr>
          </a:p>
        </p:txBody>
      </p:sp>
      <p:sp>
        <p:nvSpPr>
          <p:cNvPr id="5" name="TextBox 4">
            <a:extLst>
              <a:ext uri="{FF2B5EF4-FFF2-40B4-BE49-F238E27FC236}">
                <a16:creationId xmlns:a16="http://schemas.microsoft.com/office/drawing/2014/main" id="{C2C531D6-EDBE-6DC0-B2D3-5206C3DC7C02}"/>
              </a:ext>
            </a:extLst>
          </p:cNvPr>
          <p:cNvSpPr txBox="1"/>
          <p:nvPr/>
        </p:nvSpPr>
        <p:spPr>
          <a:xfrm>
            <a:off x="4778404" y="297374"/>
            <a:ext cx="2891903" cy="584775"/>
          </a:xfrm>
          <a:prstGeom prst="rect">
            <a:avLst/>
          </a:prstGeom>
          <a:noFill/>
        </p:spPr>
        <p:txBody>
          <a:bodyPr wrap="square">
            <a:spAutoFit/>
            <a:scene3d>
              <a:camera prst="orthographicFront"/>
              <a:lightRig rig="threePt" dir="t"/>
            </a:scene3d>
            <a:sp3d extrusionH="57150">
              <a:bevelT w="38100" h="38100"/>
            </a:sp3d>
          </a:bodyPr>
          <a:lstStyle/>
          <a:p>
            <a:r>
              <a:rPr lang="ru-RU" sz="3200" b="1" dirty="0">
                <a:solidFill>
                  <a:srgbClr val="CC3399"/>
                </a:solidFill>
                <a:latin typeface="Arial" panose="020B0604020202020204" pitchFamily="34" charset="0"/>
                <a:ea typeface="Calibri" panose="020F0502020204030204" pitchFamily="34" charset="0"/>
              </a:rPr>
              <a:t>Выводы</a:t>
            </a:r>
            <a:endParaRPr lang="ru-RU" sz="3200" dirty="0">
              <a:solidFill>
                <a:srgbClr val="CC3399"/>
              </a:solidFill>
            </a:endParaRPr>
          </a:p>
        </p:txBody>
      </p:sp>
      <p:sp>
        <p:nvSpPr>
          <p:cNvPr id="6" name="TextBox 5">
            <a:extLst>
              <a:ext uri="{FF2B5EF4-FFF2-40B4-BE49-F238E27FC236}">
                <a16:creationId xmlns:a16="http://schemas.microsoft.com/office/drawing/2014/main" id="{320CC622-CCDD-4E7F-D549-159211FEDF07}"/>
              </a:ext>
            </a:extLst>
          </p:cNvPr>
          <p:cNvSpPr txBox="1"/>
          <p:nvPr/>
        </p:nvSpPr>
        <p:spPr>
          <a:xfrm>
            <a:off x="720570" y="788320"/>
            <a:ext cx="10750859" cy="4555093"/>
          </a:xfrm>
          <a:prstGeom prst="rect">
            <a:avLst/>
          </a:prstGeom>
          <a:noFill/>
          <a:scene3d>
            <a:camera prst="orthographicFront"/>
            <a:lightRig rig="threePt" dir="t"/>
          </a:scene3d>
          <a:sp3d>
            <a:bevelT/>
          </a:sp3d>
        </p:spPr>
        <p:txBody>
          <a:bodyPr wrap="square">
            <a:spAutoFit/>
          </a:bodyPr>
          <a:lstStyle/>
          <a:p>
            <a:pPr algn="just">
              <a:spcAft>
                <a:spcPts val="600"/>
              </a:spcAft>
            </a:pPr>
            <a:r>
              <a:rPr lang="ru-RU" sz="2000" b="1" dirty="0">
                <a:solidFill>
                  <a:srgbClr val="2929C1"/>
                </a:solidFill>
                <a:latin typeface="Arial" panose="020B0604020202020204" pitchFamily="34" charset="0"/>
                <a:ea typeface="Calibri" panose="020F0502020204030204" pitchFamily="34" charset="0"/>
                <a:cs typeface="Times New Roman" panose="02020603050405020304" pitchFamily="18" charset="0"/>
              </a:rPr>
              <a:t>     </a:t>
            </a:r>
            <a:r>
              <a:rPr lang="ru-RU" sz="2000" b="1" dirty="0">
                <a:solidFill>
                  <a:srgbClr val="CC3399"/>
                </a:solidFill>
                <a:latin typeface="Arial" panose="020B0604020202020204" pitchFamily="34" charset="0"/>
                <a:ea typeface="Calibri" panose="020F0502020204030204" pitchFamily="34" charset="0"/>
                <a:cs typeface="Times New Roman" panose="02020603050405020304" pitchFamily="18" charset="0"/>
              </a:rPr>
              <a:t>1)</a:t>
            </a:r>
            <a:r>
              <a:rPr lang="ru-RU" sz="2000" b="1" dirty="0">
                <a:solidFill>
                  <a:srgbClr val="2929C1"/>
                </a:solidFill>
                <a:latin typeface="Arial" panose="020B0604020202020204" pitchFamily="34" charset="0"/>
                <a:ea typeface="Calibri" panose="020F0502020204030204" pitchFamily="34" charset="0"/>
                <a:cs typeface="Times New Roman" panose="02020603050405020304" pitchFamily="18" charset="0"/>
              </a:rPr>
              <a:t> </a:t>
            </a:r>
            <a:r>
              <a:rPr lang="ru-RU" sz="2000" dirty="0">
                <a:latin typeface="Arial" panose="020B0604020202020204" pitchFamily="34" charset="0"/>
                <a:ea typeface="Calibri" panose="020F0502020204030204" pitchFamily="34" charset="0"/>
                <a:cs typeface="Times New Roman" panose="02020603050405020304" pitchFamily="18" charset="0"/>
              </a:rPr>
              <a:t>Показатели выраженности стереокинетического эффекта у пациентов с оперированными опухолями головного мозга существенно ниже не только показателей обследуемых без офтальмопатологии, но и пациентов с частичной атрофией зрительного нерва. </a:t>
            </a:r>
          </a:p>
          <a:p>
            <a:pPr algn="just">
              <a:spcAft>
                <a:spcPts val="600"/>
              </a:spcAft>
            </a:pPr>
            <a:r>
              <a:rPr lang="ru-RU" sz="2000" dirty="0">
                <a:latin typeface="Arial" panose="020B0604020202020204" pitchFamily="34" charset="0"/>
                <a:ea typeface="Calibri" panose="020F0502020204030204" pitchFamily="34" charset="0"/>
                <a:cs typeface="Times New Roman" panose="02020603050405020304" pitchFamily="18" charset="0"/>
              </a:rPr>
              <a:t>     </a:t>
            </a:r>
            <a:r>
              <a:rPr lang="ru-RU" sz="2000" b="1" dirty="0">
                <a:solidFill>
                  <a:srgbClr val="CC3399"/>
                </a:solidFill>
                <a:latin typeface="Arial" panose="020B0604020202020204" pitchFamily="34" charset="0"/>
                <a:ea typeface="Calibri" panose="020F0502020204030204" pitchFamily="34" charset="0"/>
                <a:cs typeface="Times New Roman" panose="02020603050405020304" pitchFamily="18" charset="0"/>
              </a:rPr>
              <a:t>2)</a:t>
            </a:r>
            <a:r>
              <a:rPr lang="ru-RU" sz="2000" dirty="0">
                <a:latin typeface="Arial" panose="020B0604020202020204" pitchFamily="34" charset="0"/>
                <a:ea typeface="Calibri" panose="020F0502020204030204" pitchFamily="34" charset="0"/>
                <a:cs typeface="Times New Roman" panose="02020603050405020304" pitchFamily="18" charset="0"/>
              </a:rPr>
              <a:t> Силовые отношения между монокулярным и бинокулярным механизмами пространственного восприятия сдвинуты в сторону монокулярного механизма у пациентов как с оперированными опухолями головного мозга, так и с частичной атрофией зрительного нерва.</a:t>
            </a:r>
          </a:p>
          <a:p>
            <a:pPr algn="just">
              <a:spcAft>
                <a:spcPts val="600"/>
              </a:spcAft>
            </a:pPr>
            <a:r>
              <a:rPr lang="ru-RU" sz="2000" dirty="0">
                <a:latin typeface="Arial" panose="020B0604020202020204" pitchFamily="34" charset="0"/>
                <a:ea typeface="Calibri" panose="020F0502020204030204" pitchFamily="34" charset="0"/>
                <a:cs typeface="Times New Roman" panose="02020603050405020304" pitchFamily="18" charset="0"/>
              </a:rPr>
              <a:t>     </a:t>
            </a:r>
            <a:r>
              <a:rPr lang="ru-RU" sz="2000" b="1" dirty="0">
                <a:solidFill>
                  <a:srgbClr val="CC3399"/>
                </a:solidFill>
                <a:latin typeface="Arial" panose="020B0604020202020204" pitchFamily="34" charset="0"/>
                <a:ea typeface="Calibri" panose="020F0502020204030204" pitchFamily="34" charset="0"/>
                <a:cs typeface="Times New Roman" panose="02020603050405020304" pitchFamily="18" charset="0"/>
              </a:rPr>
              <a:t>3)  </a:t>
            </a:r>
            <a:r>
              <a:rPr lang="ru-RU" sz="2000" dirty="0">
                <a:latin typeface="Arial" panose="020B0604020202020204" pitchFamily="34" charset="0"/>
                <a:ea typeface="Calibri" panose="020F0502020204030204" pitchFamily="34" charset="0"/>
                <a:cs typeface="Times New Roman" panose="02020603050405020304" pitchFamily="18" charset="0"/>
              </a:rPr>
              <a:t>Для пациентов с частичной атрофией зрительного нерва сдвиг силовых отношений монокулярного и бинокулярного механизмов происходит в основном за счет снижения выраженности стереокинетического эффекта в монокулярных условиях при сопоставимых с нормой бинокулярных показателях, а для пациентов с оперированными опухолями головного мозга такой сдвиг происходит за счет значительного ослабления как монокулярного, так и бинокулярного механизмов пространственного восприятия.      </a:t>
            </a:r>
          </a:p>
        </p:txBody>
      </p:sp>
    </p:spTree>
    <p:extLst>
      <p:ext uri="{BB962C8B-B14F-4D97-AF65-F5344CB8AC3E}">
        <p14:creationId xmlns:p14="http://schemas.microsoft.com/office/powerpoint/2010/main" val="21096338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3108</TotalTime>
  <Words>943</Words>
  <Application>Microsoft Office PowerPoint</Application>
  <PresentationFormat>Широкоэкранный</PresentationFormat>
  <Paragraphs>30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 Рычкова</dc:creator>
  <cp:lastModifiedBy>Светлана Рычкова</cp:lastModifiedBy>
  <cp:revision>88</cp:revision>
  <dcterms:created xsi:type="dcterms:W3CDTF">2022-01-06T10:58:13Z</dcterms:created>
  <dcterms:modified xsi:type="dcterms:W3CDTF">2023-12-04T15:47:47Z</dcterms:modified>
</cp:coreProperties>
</file>